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5"/>
  </p:notesMasterIdLst>
  <p:sldIdLst>
    <p:sldId id="257" r:id="rId2"/>
    <p:sldId id="258" r:id="rId3"/>
    <p:sldId id="265" r:id="rId4"/>
    <p:sldId id="259" r:id="rId5"/>
    <p:sldId id="263" r:id="rId6"/>
    <p:sldId id="264" r:id="rId7"/>
    <p:sldId id="266" r:id="rId8"/>
    <p:sldId id="267" r:id="rId9"/>
    <p:sldId id="268" r:id="rId10"/>
    <p:sldId id="274" r:id="rId11"/>
    <p:sldId id="275" r:id="rId12"/>
    <p:sldId id="269" r:id="rId13"/>
    <p:sldId id="277" r:id="rId14"/>
    <p:sldId id="270" r:id="rId15"/>
    <p:sldId id="278" r:id="rId16"/>
    <p:sldId id="271" r:id="rId17"/>
    <p:sldId id="279" r:id="rId18"/>
    <p:sldId id="280" r:id="rId19"/>
    <p:sldId id="281" r:id="rId20"/>
    <p:sldId id="272" r:id="rId21"/>
    <p:sldId id="273" r:id="rId22"/>
    <p:sldId id="282" r:id="rId23"/>
    <p:sldId id="28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50909" autoAdjust="0"/>
  </p:normalViewPr>
  <p:slideViewPr>
    <p:cSldViewPr snapToGrid="0" snapToObjects="1">
      <p:cViewPr varScale="1">
        <p:scale>
          <a:sx n="62" d="100"/>
          <a:sy n="62" d="100"/>
        </p:scale>
        <p:origin x="-2224"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E15DEC-9A95-9E46-ACBB-C9D25C54CEB9}" type="datetimeFigureOut">
              <a:rPr lang="en-US" smtClean="0"/>
              <a:pPr/>
              <a:t>10/13/14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468AB0-6818-5F47-B6B0-F5C61A9040D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B30248-93DF-3745-BD64-4D2643E5102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468AB0-6818-5F47-B6B0-F5C61A9040DA}"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B468AB0-6818-5F47-B6B0-F5C61A9040DA}"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468AB0-6818-5F47-B6B0-F5C61A9040DA}"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1F4CFE-BA05-CD46-85C8-9254C5450583}" type="slidenum">
              <a:rPr lang="en-US"/>
              <a:pPr/>
              <a:t>2</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468AB0-6818-5F47-B6B0-F5C61A9040D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468AB0-6818-5F47-B6B0-F5C61A9040DA}"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B468AB0-6818-5F47-B6B0-F5C61A9040DA}"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B468AB0-6818-5F47-B6B0-F5C61A9040DA}"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468AB0-6818-5F47-B6B0-F5C61A9040DA}"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B468AB0-6818-5F47-B6B0-F5C61A9040DA}"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468AB0-6818-5F47-B6B0-F5C61A9040DA}"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111B65-8151-954F-A07F-9BA944FDD26A}" type="datetimeFigureOut">
              <a:rPr lang="en-US" smtClean="0"/>
              <a:pPr/>
              <a:t>10/13/14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16AE1-EEC5-B445-AE9D-8EA91F24FD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11B65-8151-954F-A07F-9BA944FDD26A}" type="datetimeFigureOut">
              <a:rPr lang="en-US" smtClean="0"/>
              <a:pPr/>
              <a:t>10/13/14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16AE1-EEC5-B445-AE9D-8EA91F24FD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11B65-8151-954F-A07F-9BA944FDD26A}" type="datetimeFigureOut">
              <a:rPr lang="en-US" smtClean="0"/>
              <a:pPr/>
              <a:t>10/13/14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16AE1-EEC5-B445-AE9D-8EA91F24FD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11B65-8151-954F-A07F-9BA944FDD26A}" type="datetimeFigureOut">
              <a:rPr lang="en-US" smtClean="0"/>
              <a:pPr/>
              <a:t>10/13/14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16AE1-EEC5-B445-AE9D-8EA91F24FD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111B65-8151-954F-A07F-9BA944FDD26A}" type="datetimeFigureOut">
              <a:rPr lang="en-US" smtClean="0"/>
              <a:pPr/>
              <a:t>10/13/14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16AE1-EEC5-B445-AE9D-8EA91F24FD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111B65-8151-954F-A07F-9BA944FDD26A}" type="datetimeFigureOut">
              <a:rPr lang="en-US" smtClean="0"/>
              <a:pPr/>
              <a:t>10/13/14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16AE1-EEC5-B445-AE9D-8EA91F24FD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111B65-8151-954F-A07F-9BA944FDD26A}" type="datetimeFigureOut">
              <a:rPr lang="en-US" smtClean="0"/>
              <a:pPr/>
              <a:t>10/13/14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D16AE1-EEC5-B445-AE9D-8EA91F24FD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111B65-8151-954F-A07F-9BA944FDD26A}" type="datetimeFigureOut">
              <a:rPr lang="en-US" smtClean="0"/>
              <a:pPr/>
              <a:t>10/13/14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D16AE1-EEC5-B445-AE9D-8EA91F24FD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11B65-8151-954F-A07F-9BA944FDD26A}" type="datetimeFigureOut">
              <a:rPr lang="en-US" smtClean="0"/>
              <a:pPr/>
              <a:t>10/13/14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D16AE1-EEC5-B445-AE9D-8EA91F24FD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111B65-8151-954F-A07F-9BA944FDD26A}" type="datetimeFigureOut">
              <a:rPr lang="en-US" smtClean="0"/>
              <a:pPr/>
              <a:t>10/13/14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16AE1-EEC5-B445-AE9D-8EA91F24FD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111B65-8151-954F-A07F-9BA944FDD26A}" type="datetimeFigureOut">
              <a:rPr lang="en-US" smtClean="0"/>
              <a:pPr/>
              <a:t>10/13/14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16AE1-EEC5-B445-AE9D-8EA91F24FD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11B65-8151-954F-A07F-9BA944FDD26A}" type="datetimeFigureOut">
              <a:rPr lang="en-US" smtClean="0"/>
              <a:pPr/>
              <a:t>10/13/14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16AE1-EEC5-B445-AE9D-8EA91F24FD7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40678"/>
            <a:ext cx="7772400" cy="1655732"/>
          </a:xfrm>
        </p:spPr>
        <p:txBody>
          <a:bodyPr>
            <a:normAutofit fontScale="90000"/>
          </a:bodyPr>
          <a:lstStyle/>
          <a:p>
            <a:r>
              <a:rPr lang="en-US" sz="3500" b="1" dirty="0" smtClean="0"/>
              <a:t/>
            </a:r>
            <a:br>
              <a:rPr lang="en-US" sz="3500" b="1" dirty="0" smtClean="0"/>
            </a:br>
            <a:r>
              <a:rPr lang="en-US" sz="3500" b="1" dirty="0" smtClean="0"/>
              <a:t>With an “Ouch” or Silence:</a:t>
            </a:r>
            <a:br>
              <a:rPr lang="en-US" sz="3500" b="1" dirty="0" smtClean="0"/>
            </a:br>
            <a:r>
              <a:rPr lang="en-US" sz="3500" b="1" dirty="0" smtClean="0"/>
              <a:t>Identifying Medical Conditions in Children with Autism</a:t>
            </a:r>
            <a:r>
              <a:rPr lang="en-US" sz="3500" dirty="0" smtClean="0"/>
              <a:t/>
            </a:r>
            <a:br>
              <a:rPr lang="en-US" sz="3500" dirty="0" smtClean="0"/>
            </a:br>
            <a:endParaRPr lang="en-US" sz="2667" dirty="0"/>
          </a:p>
        </p:txBody>
      </p:sp>
      <p:sp>
        <p:nvSpPr>
          <p:cNvPr id="3" name="Subtitle 2"/>
          <p:cNvSpPr>
            <a:spLocks noGrp="1"/>
          </p:cNvSpPr>
          <p:nvPr>
            <p:ph type="subTitle" idx="1"/>
          </p:nvPr>
        </p:nvSpPr>
        <p:spPr>
          <a:xfrm>
            <a:off x="1371600" y="4635500"/>
            <a:ext cx="6400800" cy="2216150"/>
          </a:xfrm>
        </p:spPr>
        <p:txBody>
          <a:bodyPr>
            <a:normAutofit fontScale="32500" lnSpcReduction="20000"/>
          </a:bodyPr>
          <a:lstStyle/>
          <a:p>
            <a:r>
              <a:rPr lang="en-US" sz="7692" dirty="0" smtClean="0"/>
              <a:t>Robert E. Accordino, MD, </a:t>
            </a:r>
            <a:r>
              <a:rPr lang="en-US" sz="7692" dirty="0" err="1" smtClean="0"/>
              <a:t>MSc</a:t>
            </a:r>
            <a:endParaRPr lang="en-US" sz="7692" dirty="0" smtClean="0"/>
          </a:p>
          <a:p>
            <a:endParaRPr lang="en-US" sz="2581" dirty="0" smtClean="0"/>
          </a:p>
          <a:p>
            <a:r>
              <a:rPr lang="en-US" sz="6154" dirty="0" smtClean="0"/>
              <a:t>Fellow, Massachusetts General Hospital &amp; McLean Hospital</a:t>
            </a:r>
          </a:p>
          <a:p>
            <a:r>
              <a:rPr lang="en-US" sz="6154" dirty="0" smtClean="0"/>
              <a:t>Harvard Medical School</a:t>
            </a:r>
          </a:p>
          <a:p>
            <a:endParaRPr lang="en-US" sz="6154" dirty="0" smtClean="0"/>
          </a:p>
          <a:p>
            <a:r>
              <a:rPr lang="en-US" sz="6154" dirty="0" smtClean="0"/>
              <a:t>US Founder, Music for Autism</a:t>
            </a:r>
          </a:p>
          <a:p>
            <a:endParaRPr lang="en-US" sz="3077" dirty="0" smtClean="0"/>
          </a:p>
          <a:p>
            <a:r>
              <a:rPr lang="en-US" sz="6154" u="sng" dirty="0" err="1" smtClean="0">
                <a:solidFill>
                  <a:srgbClr val="3366FF"/>
                </a:solidFill>
              </a:rPr>
              <a:t>raccordino@partners.org</a:t>
            </a:r>
            <a:endParaRPr lang="en-US" sz="6154" u="sng" dirty="0" smtClean="0">
              <a:solidFill>
                <a:srgbClr val="3366FF"/>
              </a:solidFill>
            </a:endParaRPr>
          </a:p>
          <a:p>
            <a:endParaRPr lang="en-US" sz="2105" dirty="0" smtClean="0"/>
          </a:p>
          <a:p>
            <a:endParaRPr lang="en-US" sz="3636" dirty="0" smtClean="0"/>
          </a:p>
          <a:p>
            <a:endParaRPr lang="en-US" sz="2353" dirty="0" smtClean="0"/>
          </a:p>
          <a:p>
            <a:endParaRPr lang="en-US" sz="2353" dirty="0" smtClean="0"/>
          </a:p>
          <a:p>
            <a:endParaRPr lang="en-US" dirty="0"/>
          </a:p>
        </p:txBody>
      </p:sp>
      <p:sp>
        <p:nvSpPr>
          <p:cNvPr id="8" name="TextBox 7"/>
          <p:cNvSpPr txBox="1"/>
          <p:nvPr/>
        </p:nvSpPr>
        <p:spPr>
          <a:xfrm>
            <a:off x="2729879" y="3696410"/>
            <a:ext cx="203821" cy="369332"/>
          </a:xfrm>
          <a:prstGeom prst="rect">
            <a:avLst/>
          </a:prstGeom>
          <a:noFill/>
        </p:spPr>
        <p:txBody>
          <a:bodyPr wrap="square" rtlCol="0">
            <a:spAutoFit/>
          </a:bodyPr>
          <a:lstStyle/>
          <a:p>
            <a:endParaRPr lang="en-US" dirty="0"/>
          </a:p>
        </p:txBody>
      </p:sp>
      <p:sp>
        <p:nvSpPr>
          <p:cNvPr id="9" name="TextBox 8"/>
          <p:cNvSpPr txBox="1"/>
          <p:nvPr/>
        </p:nvSpPr>
        <p:spPr>
          <a:xfrm>
            <a:off x="1828800" y="3742576"/>
            <a:ext cx="5134581" cy="830997"/>
          </a:xfrm>
          <a:prstGeom prst="rect">
            <a:avLst/>
          </a:prstGeom>
          <a:noFill/>
        </p:spPr>
        <p:txBody>
          <a:bodyPr wrap="square" rtlCol="0">
            <a:spAutoFit/>
          </a:bodyPr>
          <a:lstStyle/>
          <a:p>
            <a:pPr algn="ctr"/>
            <a:r>
              <a:rPr lang="en-US" sz="2400" dirty="0" smtClean="0"/>
              <a:t>The Help Group Summit 2014 </a:t>
            </a:r>
          </a:p>
          <a:p>
            <a:pPr algn="ctr"/>
            <a:r>
              <a:rPr lang="en-US" sz="2400" dirty="0" smtClean="0"/>
              <a:t>October 18, 2014</a:t>
            </a:r>
            <a:endParaRPr lang="en-US" sz="2400" dirty="0"/>
          </a:p>
        </p:txBody>
      </p:sp>
      <p:pic>
        <p:nvPicPr>
          <p:cNvPr id="10" name="Picture 9" descr="image1.jpeg"/>
          <p:cNvPicPr>
            <a:picLocks noChangeAspect="1"/>
          </p:cNvPicPr>
          <p:nvPr/>
        </p:nvPicPr>
        <p:blipFill>
          <a:blip r:embed="rId3"/>
          <a:stretch>
            <a:fillRect/>
          </a:stretch>
        </p:blipFill>
        <p:spPr>
          <a:xfrm>
            <a:off x="2058700" y="153282"/>
            <a:ext cx="5145418" cy="206174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Millie</a:t>
            </a:r>
            <a:endParaRPr lang="en-US" dirty="0"/>
          </a:p>
        </p:txBody>
      </p:sp>
      <p:pic>
        <p:nvPicPr>
          <p:cNvPr id="4" name="Content Placeholder 3" descr="der_glivična-okužba-stopal-pri-otroku1.jpg"/>
          <p:cNvPicPr>
            <a:picLocks noGrp="1" noChangeAspect="1"/>
          </p:cNvPicPr>
          <p:nvPr>
            <p:ph idx="1"/>
          </p:nvPr>
        </p:nvPicPr>
        <p:blipFill>
          <a:blip r:embed="rId2"/>
          <a:srcRect l="-17797" r="-17797"/>
          <a:stretch>
            <a:fillRect/>
          </a:stretch>
        </p:blipFill>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Points</a:t>
            </a:r>
            <a:endParaRPr lang="en-US" dirty="0"/>
          </a:p>
        </p:txBody>
      </p:sp>
      <p:sp>
        <p:nvSpPr>
          <p:cNvPr id="3" name="Content Placeholder 2"/>
          <p:cNvSpPr>
            <a:spLocks noGrp="1"/>
          </p:cNvSpPr>
          <p:nvPr>
            <p:ph idx="1"/>
          </p:nvPr>
        </p:nvSpPr>
        <p:spPr/>
        <p:txBody>
          <a:bodyPr>
            <a:normAutofit lnSpcReduction="10000"/>
          </a:bodyPr>
          <a:lstStyle/>
          <a:p>
            <a:r>
              <a:rPr lang="en-US" dirty="0" smtClean="0"/>
              <a:t>Assessing subtle mental status changes and uncovering answers to the following questions:</a:t>
            </a:r>
          </a:p>
          <a:p>
            <a:pPr lvl="1"/>
            <a:r>
              <a:rPr lang="en-US" dirty="0" smtClean="0"/>
              <a:t>Why is the behavior change or exacerbation of behavior happening now? </a:t>
            </a:r>
          </a:p>
          <a:p>
            <a:pPr lvl="1"/>
            <a:r>
              <a:rPr lang="en-US" dirty="0" smtClean="0"/>
              <a:t>What’s been going on in the various environments of the child (home, school)? </a:t>
            </a:r>
          </a:p>
          <a:p>
            <a:pPr lvl="1"/>
            <a:r>
              <a:rPr lang="en-US" dirty="0" smtClean="0"/>
              <a:t>Has there been a change in appetite, affect, relatedness, sleep or any other chance in baseline?</a:t>
            </a:r>
          </a:p>
          <a:p>
            <a:pPr lvl="1"/>
            <a:endParaRPr lang="en-US" dirty="0" smtClean="0"/>
          </a:p>
          <a:p>
            <a:pPr lvl="1"/>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Three: Benjamin</a:t>
            </a:r>
            <a:endParaRPr lang="en-US" dirty="0"/>
          </a:p>
        </p:txBody>
      </p:sp>
      <p:sp>
        <p:nvSpPr>
          <p:cNvPr id="3" name="Content Placeholder 2"/>
          <p:cNvSpPr>
            <a:spLocks noGrp="1"/>
          </p:cNvSpPr>
          <p:nvPr>
            <p:ph idx="1"/>
          </p:nvPr>
        </p:nvSpPr>
        <p:spPr/>
        <p:txBody>
          <a:bodyPr/>
          <a:lstStyle/>
          <a:p>
            <a:r>
              <a:rPr lang="en-US" dirty="0" smtClean="0"/>
              <a:t>15 year old nonverbal adolescent with ASD started on a psychotropic medication for aggressive behavior</a:t>
            </a:r>
          </a:p>
          <a:p>
            <a:r>
              <a:rPr lang="en-US" dirty="0" smtClean="0"/>
              <a:t>Became increasingly irritable</a:t>
            </a:r>
          </a:p>
          <a:p>
            <a:r>
              <a:rPr lang="en-US" dirty="0" smtClean="0"/>
              <a:t>Parents noted increased frequency and duration of masturbation</a:t>
            </a:r>
          </a:p>
          <a:p>
            <a:r>
              <a:rPr lang="en-US" dirty="0" smtClean="0"/>
              <a:t>Discontinuation trial of medication led to decreased irritability</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Benjamin</a:t>
            </a:r>
            <a:endParaRPr lang="en-US" dirty="0"/>
          </a:p>
        </p:txBody>
      </p:sp>
      <p:sp>
        <p:nvSpPr>
          <p:cNvPr id="3" name="Content Placeholder 2"/>
          <p:cNvSpPr>
            <a:spLocks noGrp="1"/>
          </p:cNvSpPr>
          <p:nvPr>
            <p:ph idx="1"/>
          </p:nvPr>
        </p:nvSpPr>
        <p:spPr/>
        <p:txBody>
          <a:bodyPr>
            <a:normAutofit lnSpcReduction="10000"/>
          </a:bodyPr>
          <a:lstStyle/>
          <a:p>
            <a:r>
              <a:rPr lang="en-US" dirty="0" smtClean="0"/>
              <a:t>Outpatient psychiatrist</a:t>
            </a:r>
            <a:r>
              <a:rPr lang="en-US" dirty="0" smtClean="0"/>
              <a:t> spent </a:t>
            </a:r>
            <a:r>
              <a:rPr lang="en-US" dirty="0" smtClean="0"/>
              <a:t>time educating family on potential medication side effect including uncomfortable topics like sexual dysfunction</a:t>
            </a:r>
          </a:p>
          <a:p>
            <a:r>
              <a:rPr lang="en-US" dirty="0" smtClean="0"/>
              <a:t>Dose decreased to tolerable amount for Benjamin</a:t>
            </a:r>
          </a:p>
          <a:p>
            <a:r>
              <a:rPr lang="en-US" dirty="0" smtClean="0"/>
              <a:t>Psychiatrist took the time to give an informed consent to his </a:t>
            </a:r>
            <a:r>
              <a:rPr lang="en-US" dirty="0" smtClean="0"/>
              <a:t>family leading to their reporting an uncomfortable topic </a:t>
            </a:r>
            <a:r>
              <a:rPr lang="en-US" dirty="0" smtClean="0"/>
              <a:t>to discuss</a:t>
            </a:r>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Four: Priscilla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3 year old minimally verbal girl with ASD</a:t>
            </a:r>
          </a:p>
          <a:p>
            <a:r>
              <a:rPr lang="en-US" dirty="0" smtClean="0"/>
              <a:t>Increased aggression at home leading family to call for an </a:t>
            </a:r>
            <a:r>
              <a:rPr lang="en-US" dirty="0" smtClean="0"/>
              <a:t>ambulance</a:t>
            </a:r>
          </a:p>
          <a:p>
            <a:r>
              <a:rPr lang="en-US" dirty="0" smtClean="0"/>
              <a:t>Excessively head banging in </a:t>
            </a:r>
            <a:r>
              <a:rPr lang="en-US" dirty="0" smtClean="0"/>
              <a:t>ED such that intramuscular sedative medications were required to carry out a physical </a:t>
            </a:r>
            <a:r>
              <a:rPr lang="en-US" dirty="0" smtClean="0"/>
              <a:t>exam</a:t>
            </a:r>
          </a:p>
          <a:p>
            <a:r>
              <a:rPr lang="en-US" dirty="0" smtClean="0"/>
              <a:t>Parents undergoing significant home </a:t>
            </a:r>
            <a:r>
              <a:rPr lang="en-US" dirty="0" smtClean="0"/>
              <a:t>renovations</a:t>
            </a:r>
            <a:endParaRPr lang="en-US" dirty="0" smtClean="0"/>
          </a:p>
          <a:p>
            <a:r>
              <a:rPr lang="en-US" dirty="0" smtClean="0"/>
              <a:t>Physical exam notable for halitosis and further imaging workup</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Priscilla</a:t>
            </a:r>
            <a:endParaRPr lang="en-US" dirty="0"/>
          </a:p>
        </p:txBody>
      </p:sp>
      <p:pic>
        <p:nvPicPr>
          <p:cNvPr id="4" name="Content Placeholder 3" descr="Nose_Foreign_Body__AP_x-ray_480x640.jpg"/>
          <p:cNvPicPr>
            <a:picLocks noGrp="1" noChangeAspect="1"/>
          </p:cNvPicPr>
          <p:nvPr>
            <p:ph idx="1"/>
          </p:nvPr>
        </p:nvPicPr>
        <p:blipFill>
          <a:blip r:embed="rId2"/>
          <a:srcRect l="-71221" r="-71221"/>
          <a:stretch>
            <a:fillRect/>
          </a:stretch>
        </p:blipFill>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Five: Max</a:t>
            </a:r>
            <a:endParaRPr lang="en-US" dirty="0"/>
          </a:p>
        </p:txBody>
      </p:sp>
      <p:sp>
        <p:nvSpPr>
          <p:cNvPr id="3" name="Content Placeholder 2"/>
          <p:cNvSpPr>
            <a:spLocks noGrp="1"/>
          </p:cNvSpPr>
          <p:nvPr>
            <p:ph idx="1"/>
          </p:nvPr>
        </p:nvSpPr>
        <p:spPr/>
        <p:txBody>
          <a:bodyPr>
            <a:normAutofit lnSpcReduction="10000"/>
          </a:bodyPr>
          <a:lstStyle/>
          <a:p>
            <a:r>
              <a:rPr lang="en-US" dirty="0" smtClean="0"/>
              <a:t>15 year old with ASD with limited language </a:t>
            </a:r>
            <a:r>
              <a:rPr lang="en-US" dirty="0" smtClean="0"/>
              <a:t>admitted to pediatric ward for appendicitis</a:t>
            </a:r>
          </a:p>
          <a:p>
            <a:r>
              <a:rPr lang="en-US" dirty="0" smtClean="0"/>
              <a:t>Post Operative Day 3</a:t>
            </a:r>
          </a:p>
          <a:p>
            <a:r>
              <a:rPr lang="en-US" dirty="0" smtClean="0"/>
              <a:t>Increased aggression at night leading to Max removing </a:t>
            </a:r>
            <a:r>
              <a:rPr lang="en-US" dirty="0" err="1" smtClean="0"/>
              <a:t>foley</a:t>
            </a:r>
            <a:r>
              <a:rPr lang="en-US" dirty="0" smtClean="0"/>
              <a:t> and intravenous catheters at night</a:t>
            </a:r>
          </a:p>
          <a:p>
            <a:r>
              <a:rPr lang="en-US" dirty="0" smtClean="0"/>
              <a:t>Consulting psychiatrist assisted pediatrics team in using facial grimace to inform pain management </a:t>
            </a:r>
            <a:r>
              <a:rPr lang="en-US" dirty="0" smtClean="0"/>
              <a:t>(</a:t>
            </a:r>
            <a:r>
              <a:rPr lang="en-US" dirty="0" err="1" smtClean="0"/>
              <a:t>Messmer</a:t>
            </a:r>
            <a:r>
              <a:rPr lang="en-US" dirty="0" smtClean="0"/>
              <a:t> et al 2008)</a:t>
            </a:r>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Points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a:t>
            </a:r>
            <a:r>
              <a:rPr lang="en-US" dirty="0" smtClean="0"/>
              <a:t>onventional </a:t>
            </a:r>
            <a:r>
              <a:rPr lang="en-US" dirty="0" smtClean="0"/>
              <a:t>strategies in assessing, diagnosing and managing pain need to be adapted appropriately to suit those </a:t>
            </a:r>
            <a:r>
              <a:rPr lang="en-US" dirty="0" smtClean="0"/>
              <a:t>with ASD and limited language</a:t>
            </a:r>
          </a:p>
          <a:p>
            <a:r>
              <a:rPr lang="en-US" dirty="0" smtClean="0"/>
              <a:t>D</a:t>
            </a:r>
            <a:r>
              <a:rPr lang="en-US" dirty="0" smtClean="0"/>
              <a:t>ifferences </a:t>
            </a:r>
            <a:r>
              <a:rPr lang="en-US" dirty="0" smtClean="0"/>
              <a:t>in pain thresholds are often reported in those with ASD though may not actually be observed when empirically assessed (Nader et al, 2004</a:t>
            </a:r>
            <a:r>
              <a:rPr lang="en-US" dirty="0" smtClean="0"/>
              <a:t>)</a:t>
            </a:r>
            <a:endParaRPr lang="en-US" dirty="0" smtClean="0"/>
          </a:p>
          <a:p>
            <a:r>
              <a:rPr lang="en-US" dirty="0" smtClean="0"/>
              <a:t>Pain may </a:t>
            </a:r>
            <a:r>
              <a:rPr lang="en-US" dirty="0" smtClean="0"/>
              <a:t>be communicated</a:t>
            </a:r>
            <a:r>
              <a:rPr lang="en-US" dirty="0" smtClean="0"/>
              <a:t> differently </a:t>
            </a:r>
          </a:p>
          <a:p>
            <a:r>
              <a:rPr lang="en-US" dirty="0" smtClean="0"/>
              <a:t>Pain </a:t>
            </a:r>
            <a:r>
              <a:rPr lang="en-US" dirty="0" smtClean="0"/>
              <a:t>in children with severe cognitive impairments has been linked to self-injurious behavior (</a:t>
            </a:r>
            <a:r>
              <a:rPr lang="en-US" dirty="0" err="1" smtClean="0"/>
              <a:t>Breau</a:t>
            </a:r>
            <a:r>
              <a:rPr lang="en-US" dirty="0" smtClean="0"/>
              <a:t> et al, 2003</a:t>
            </a:r>
            <a:r>
              <a:rPr lang="en-US" dirty="0" smtClean="0"/>
              <a:t>)</a:t>
            </a:r>
          </a:p>
          <a:p>
            <a:r>
              <a:rPr lang="en-US" dirty="0" smtClean="0"/>
              <a:t>Pain undetected </a:t>
            </a:r>
            <a:r>
              <a:rPr lang="en-US" dirty="0" smtClean="0"/>
              <a:t>appropriately and specifically in</a:t>
            </a:r>
            <a:r>
              <a:rPr lang="en-US" dirty="0" smtClean="0"/>
              <a:t> patients with ASD </a:t>
            </a:r>
            <a:r>
              <a:rPr lang="en-US" dirty="0" smtClean="0"/>
              <a:t>it could be a reason for physicians failing to identify treatable medical conditions such as </a:t>
            </a:r>
            <a:r>
              <a:rPr lang="en-US" dirty="0" err="1" smtClean="0"/>
              <a:t>otitis</a:t>
            </a:r>
            <a:r>
              <a:rPr lang="en-US" dirty="0" smtClean="0"/>
              <a:t> media, a fungal rash, or strep </a:t>
            </a:r>
            <a:r>
              <a:rPr lang="en-US" dirty="0" err="1" smtClean="0"/>
              <a:t>pharyngitis</a:t>
            </a:r>
            <a:endParaRPr lang="en-US" dirty="0" smtClean="0"/>
          </a:p>
          <a:p>
            <a:pPr>
              <a:buNone/>
            </a:pPr>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Examples</a:t>
            </a:r>
            <a:endParaRPr lang="en-US" dirty="0"/>
          </a:p>
        </p:txBody>
      </p:sp>
      <p:sp>
        <p:nvSpPr>
          <p:cNvPr id="3" name="Content Placeholder 2"/>
          <p:cNvSpPr>
            <a:spLocks noGrp="1"/>
          </p:cNvSpPr>
          <p:nvPr>
            <p:ph idx="1"/>
          </p:nvPr>
        </p:nvSpPr>
        <p:spPr/>
        <p:txBody>
          <a:bodyPr/>
          <a:lstStyle/>
          <a:p>
            <a:r>
              <a:rPr lang="en-US" dirty="0" smtClean="0"/>
              <a:t>Demonstrate how gastrointestinal morbidity, infection, medication side effect, foreign body or pain can lead to behavioral </a:t>
            </a:r>
            <a:r>
              <a:rPr lang="en-US" dirty="0" err="1" smtClean="0"/>
              <a:t>dysregulation</a:t>
            </a:r>
            <a:r>
              <a:rPr lang="en-US" dirty="0" smtClean="0"/>
              <a:t> and be inappropriately managed</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6583362"/>
          </a:xfrm>
        </p:spPr>
        <p:txBody>
          <a:bodyPr>
            <a:normAutofit/>
          </a:bodyPr>
          <a:lstStyle/>
          <a:p>
            <a:pPr>
              <a:buNone/>
            </a:pPr>
            <a:r>
              <a:rPr lang="en-US" dirty="0" smtClean="0"/>
              <a:t>“As a resident, you always have that one patient who sticks out in your mind—the one had some profound impact on your practice of medicine and your life outside of medicine. For me, though, it wasn’t just one patient. It was one patient after another with the same challenge: autism…The hospital staff had no real understanding of these children and how their worlds worked.”</a:t>
            </a:r>
          </a:p>
          <a:p>
            <a:pPr>
              <a:buNone/>
            </a:pPr>
            <a:r>
              <a:rPr lang="en-US" dirty="0" smtClean="0"/>
              <a:t>						~</a:t>
            </a:r>
            <a:r>
              <a:rPr lang="en-US" dirty="0" err="1" smtClean="0"/>
              <a:t>Sarabeth</a:t>
            </a:r>
            <a:r>
              <a:rPr lang="en-US" dirty="0" smtClean="0"/>
              <a:t> </a:t>
            </a:r>
            <a:r>
              <a:rPr lang="en-US" dirty="0" err="1" smtClean="0"/>
              <a:t>Broder-Fingert</a:t>
            </a:r>
            <a:r>
              <a:rPr lang="en-US" dirty="0" smtClean="0"/>
              <a:t>, MD</a:t>
            </a:r>
          </a:p>
          <a:p>
            <a:pPr>
              <a:buNone/>
            </a:pPr>
            <a:r>
              <a:rPr lang="en-US" dirty="0" smtClean="0"/>
              <a:t>							</a:t>
            </a:r>
            <a:r>
              <a:rPr lang="en-US" i="1" dirty="0" smtClean="0"/>
              <a:t>Academic Pediatrics</a:t>
            </a:r>
            <a:r>
              <a:rPr lang="en-US" dirty="0" smtClean="0"/>
              <a:t>, 2012</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Acknowledgements</a:t>
            </a:r>
          </a:p>
        </p:txBody>
      </p:sp>
      <p:sp>
        <p:nvSpPr>
          <p:cNvPr id="3075" name="Rectangle 3"/>
          <p:cNvSpPr>
            <a:spLocks noGrp="1" noChangeArrowheads="1"/>
          </p:cNvSpPr>
          <p:nvPr>
            <p:ph type="body" idx="1"/>
          </p:nvPr>
        </p:nvSpPr>
        <p:spPr>
          <a:xfrm>
            <a:off x="457200" y="1189037"/>
            <a:ext cx="8229600" cy="4525963"/>
          </a:xfrm>
        </p:spPr>
        <p:txBody>
          <a:bodyPr>
            <a:normAutofit lnSpcReduction="10000"/>
          </a:bodyPr>
          <a:lstStyle/>
          <a:p>
            <a:pPr algn="just">
              <a:lnSpc>
                <a:spcPct val="80000"/>
              </a:lnSpc>
              <a:buFontTx/>
              <a:buNone/>
            </a:pPr>
            <a:r>
              <a:rPr lang="en-US" sz="2400" dirty="0" smtClean="0"/>
              <a:t>At </a:t>
            </a:r>
            <a:r>
              <a:rPr lang="en-US" sz="2400" dirty="0"/>
              <a:t>Oxford University:</a:t>
            </a:r>
          </a:p>
          <a:p>
            <a:pPr algn="just">
              <a:lnSpc>
                <a:spcPct val="80000"/>
              </a:lnSpc>
              <a:buFontTx/>
              <a:buNone/>
            </a:pPr>
            <a:r>
              <a:rPr lang="en-US" sz="2000" dirty="0"/>
              <a:t>	Professor Dorothy Bishop and the O.S.C.C.I. (Oxford Studies of Children’s Communicative Impairments) Team, Dr. Kate Nation, Dr. Liz </a:t>
            </a:r>
            <a:r>
              <a:rPr lang="en-US" sz="2000" dirty="0" err="1"/>
              <a:t>Pellicano</a:t>
            </a:r>
            <a:endParaRPr lang="en-US" sz="2000" dirty="0"/>
          </a:p>
          <a:p>
            <a:pPr algn="just">
              <a:lnSpc>
                <a:spcPct val="80000"/>
              </a:lnSpc>
              <a:buFontTx/>
              <a:buNone/>
            </a:pPr>
            <a:r>
              <a:rPr lang="en-US" sz="2400" dirty="0"/>
              <a:t>At Princeton University:</a:t>
            </a:r>
          </a:p>
          <a:p>
            <a:pPr algn="just">
              <a:lnSpc>
                <a:spcPct val="80000"/>
              </a:lnSpc>
              <a:buFontTx/>
              <a:buNone/>
            </a:pPr>
            <a:r>
              <a:rPr lang="en-US" sz="2000" dirty="0"/>
              <a:t>	Professor Ronald Comer, Professor Wendy </a:t>
            </a:r>
            <a:r>
              <a:rPr lang="en-US" sz="2000" dirty="0" smtClean="0"/>
              <a:t>Heller</a:t>
            </a:r>
          </a:p>
          <a:p>
            <a:pPr algn="just">
              <a:lnSpc>
                <a:spcPct val="80000"/>
              </a:lnSpc>
              <a:buFontTx/>
              <a:buNone/>
            </a:pPr>
            <a:r>
              <a:rPr lang="en-US" sz="2400" dirty="0" smtClean="0"/>
              <a:t>At New York-Presbyterian Hospital, Weill Cornell Medical Center:</a:t>
            </a:r>
          </a:p>
          <a:p>
            <a:pPr algn="just">
              <a:lnSpc>
                <a:spcPct val="80000"/>
              </a:lnSpc>
              <a:buFontTx/>
              <a:buNone/>
            </a:pPr>
            <a:r>
              <a:rPr lang="en-US" sz="2000" dirty="0" smtClean="0"/>
              <a:t>	Dr. John Walkup &amp; Dr. Cathy Lord</a:t>
            </a:r>
          </a:p>
          <a:p>
            <a:pPr algn="just">
              <a:lnSpc>
                <a:spcPct val="80000"/>
              </a:lnSpc>
              <a:buFontTx/>
              <a:buNone/>
            </a:pPr>
            <a:r>
              <a:rPr lang="en-US" sz="2400" dirty="0"/>
              <a:t>The Members of the Board and Junior Board of Directors of Music for </a:t>
            </a:r>
            <a:r>
              <a:rPr lang="en-US" sz="2400" dirty="0" smtClean="0"/>
              <a:t>Autism, including The Help Group’s Dr. Barbara Firestone</a:t>
            </a:r>
          </a:p>
          <a:p>
            <a:pPr algn="just">
              <a:lnSpc>
                <a:spcPct val="80000"/>
              </a:lnSpc>
              <a:buFontTx/>
              <a:buNone/>
            </a:pPr>
            <a:r>
              <a:rPr lang="en-US" sz="2400" dirty="0"/>
              <a:t>All Music for Autism Volunteers and Musicians</a:t>
            </a:r>
          </a:p>
          <a:p>
            <a:pPr algn="just">
              <a:lnSpc>
                <a:spcPct val="80000"/>
              </a:lnSpc>
              <a:buFontTx/>
              <a:buNone/>
            </a:pPr>
            <a:r>
              <a:rPr lang="en-US" sz="2400" dirty="0"/>
              <a:t>The Australian-American Fulbright Commission, The Rotary Ambassadorial Scholarships Program, Overseas Research Studentships, and The Bailey Thomas Charitable Trust</a:t>
            </a:r>
          </a:p>
          <a:p>
            <a:pPr lvl="1">
              <a:lnSpc>
                <a:spcPct val="80000"/>
              </a:lnSpc>
              <a:buFontTx/>
              <a:buNone/>
            </a:pPr>
            <a:endParaRPr lang="en-US" sz="2400" dirty="0"/>
          </a:p>
          <a:p>
            <a:pPr lvl="1">
              <a:lnSpc>
                <a:spcPct val="80000"/>
              </a:lnSpc>
              <a:buFontTx/>
              <a:buNone/>
            </a:pPr>
            <a:endParaRPr lang="en-US" sz="1800" dirty="0"/>
          </a:p>
          <a:p>
            <a:pPr lvl="1">
              <a:lnSpc>
                <a:spcPct val="80000"/>
              </a:lnSpc>
              <a:buFontTx/>
              <a:buNone/>
            </a:pPr>
            <a:endParaRPr lang="en-US" sz="1800" dirty="0"/>
          </a:p>
        </p:txBody>
      </p:sp>
      <p:pic>
        <p:nvPicPr>
          <p:cNvPr id="7" name="Picture 6" descr="profile_photo6.jpg"/>
          <p:cNvPicPr>
            <a:picLocks noChangeAspect="1"/>
          </p:cNvPicPr>
          <p:nvPr/>
        </p:nvPicPr>
        <p:blipFill>
          <a:blip r:embed="rId3"/>
          <a:stretch>
            <a:fillRect/>
          </a:stretch>
        </p:blipFill>
        <p:spPr>
          <a:xfrm>
            <a:off x="457200" y="5335758"/>
            <a:ext cx="1515891" cy="1515891"/>
          </a:xfrm>
          <a:prstGeom prst="rect">
            <a:avLst/>
          </a:prstGeom>
        </p:spPr>
      </p:pic>
      <p:pic>
        <p:nvPicPr>
          <p:cNvPr id="8" name="Picture 7" descr="wcmc_headerlogo_print.jpg"/>
          <p:cNvPicPr>
            <a:picLocks noChangeAspect="1"/>
          </p:cNvPicPr>
          <p:nvPr/>
        </p:nvPicPr>
        <p:blipFill>
          <a:blip r:embed="rId4"/>
          <a:stretch>
            <a:fillRect/>
          </a:stretch>
        </p:blipFill>
        <p:spPr>
          <a:xfrm>
            <a:off x="6119502" y="6178429"/>
            <a:ext cx="2820122" cy="67957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ASD Friendly Doc</a:t>
            </a:r>
            <a:endParaRPr lang="en-US" dirty="0"/>
          </a:p>
        </p:txBody>
      </p:sp>
      <p:sp>
        <p:nvSpPr>
          <p:cNvPr id="3" name="Content Placeholder 2"/>
          <p:cNvSpPr>
            <a:spLocks noGrp="1"/>
          </p:cNvSpPr>
          <p:nvPr>
            <p:ph idx="1"/>
          </p:nvPr>
        </p:nvSpPr>
        <p:spPr/>
        <p:txBody>
          <a:bodyPr>
            <a:normAutofit/>
          </a:bodyPr>
          <a:lstStyle/>
          <a:p>
            <a:r>
              <a:rPr lang="en-US" dirty="0" smtClean="0"/>
              <a:t>Caretakers </a:t>
            </a:r>
            <a:r>
              <a:rPr lang="en-US" dirty="0" smtClean="0"/>
              <a:t>of those with ASD are often challenged to find physicians who are “autism friendly” and comfortable with treating this vulnerable group of </a:t>
            </a:r>
            <a:r>
              <a:rPr lang="en-US" dirty="0" smtClean="0"/>
              <a:t>patients</a:t>
            </a:r>
          </a:p>
          <a:p>
            <a:r>
              <a:rPr lang="en-US" dirty="0" smtClean="0"/>
              <a:t>Caretakers </a:t>
            </a:r>
            <a:r>
              <a:rPr lang="en-US" dirty="0" smtClean="0"/>
              <a:t>also report experiencing difficulty using school and community based health services and are often dissatisfied with the services they receive (Montes et al. 2009</a:t>
            </a:r>
            <a:r>
              <a:rPr lang="en-US" dirty="0" smtClean="0"/>
              <a: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The Visit</a:t>
            </a:r>
            <a:endParaRPr lang="en-US" dirty="0"/>
          </a:p>
        </p:txBody>
      </p:sp>
      <p:sp>
        <p:nvSpPr>
          <p:cNvPr id="3" name="Content Placeholder 2"/>
          <p:cNvSpPr>
            <a:spLocks noGrp="1"/>
          </p:cNvSpPr>
          <p:nvPr>
            <p:ph idx="1"/>
          </p:nvPr>
        </p:nvSpPr>
        <p:spPr/>
        <p:txBody>
          <a:bodyPr>
            <a:normAutofit/>
          </a:bodyPr>
          <a:lstStyle/>
          <a:p>
            <a:r>
              <a:rPr lang="en-US" dirty="0" smtClean="0"/>
              <a:t>Acute Care Plan </a:t>
            </a:r>
            <a:r>
              <a:rPr lang="en-US" i="1" dirty="0" smtClean="0"/>
              <a:t>for</a:t>
            </a:r>
            <a:r>
              <a:rPr lang="en-US" dirty="0" smtClean="0"/>
              <a:t> Autism</a:t>
            </a:r>
          </a:p>
          <a:p>
            <a:pPr lvl="1"/>
            <a:r>
              <a:rPr lang="en-US" dirty="0" smtClean="0"/>
              <a:t>Designed to improve the outcomes of patients with ASD receiving medical services</a:t>
            </a:r>
          </a:p>
          <a:p>
            <a:pPr lvl="1"/>
            <a:r>
              <a:rPr lang="en-US" dirty="0" smtClean="0"/>
              <a:t>Questions on:</a:t>
            </a:r>
          </a:p>
          <a:p>
            <a:pPr lvl="2"/>
            <a:r>
              <a:rPr lang="en-US" dirty="0" smtClean="0"/>
              <a:t>Expressive and receptive communication</a:t>
            </a:r>
          </a:p>
          <a:p>
            <a:pPr lvl="2"/>
            <a:r>
              <a:rPr lang="en-US" dirty="0" smtClean="0"/>
              <a:t>Social/Pragmatic </a:t>
            </a:r>
            <a:r>
              <a:rPr lang="en-US" dirty="0" smtClean="0"/>
              <a:t>issues</a:t>
            </a:r>
          </a:p>
          <a:p>
            <a:r>
              <a:rPr lang="en-US" dirty="0" smtClean="0"/>
              <a:t>Social Stories</a:t>
            </a:r>
          </a:p>
          <a:p>
            <a:pPr lvl="2">
              <a:buNone/>
            </a:pPr>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the Visit</a:t>
            </a:r>
            <a:endParaRPr lang="en-US" dirty="0"/>
          </a:p>
        </p:txBody>
      </p:sp>
      <p:sp>
        <p:nvSpPr>
          <p:cNvPr id="3" name="Content Placeholder 2"/>
          <p:cNvSpPr>
            <a:spLocks noGrp="1"/>
          </p:cNvSpPr>
          <p:nvPr>
            <p:ph idx="1"/>
          </p:nvPr>
        </p:nvSpPr>
        <p:spPr/>
        <p:txBody>
          <a:bodyPr/>
          <a:lstStyle/>
          <a:p>
            <a:r>
              <a:rPr lang="en-US" dirty="0" smtClean="0"/>
              <a:t>Sensory kits for distraction</a:t>
            </a:r>
          </a:p>
          <a:p>
            <a:r>
              <a:rPr lang="en-US" dirty="0" smtClean="0"/>
              <a:t>Topical anesthetic use during painful procedures</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Visit</a:t>
            </a:r>
            <a:endParaRPr lang="en-US" dirty="0"/>
          </a:p>
        </p:txBody>
      </p:sp>
      <p:sp>
        <p:nvSpPr>
          <p:cNvPr id="3" name="Content Placeholder 2"/>
          <p:cNvSpPr>
            <a:spLocks noGrp="1"/>
          </p:cNvSpPr>
          <p:nvPr>
            <p:ph idx="1"/>
          </p:nvPr>
        </p:nvSpPr>
        <p:spPr/>
        <p:txBody>
          <a:bodyPr/>
          <a:lstStyle/>
          <a:p>
            <a:r>
              <a:rPr lang="en-US" dirty="0" smtClean="0"/>
              <a:t>Take stock of what was helpful and not so helpful</a:t>
            </a:r>
          </a:p>
          <a:p>
            <a:r>
              <a:rPr lang="en-US" dirty="0" smtClean="0"/>
              <a:t>Document accordingly to allow for more efficient visits next time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b="1" dirty="0" smtClean="0"/>
          </a:p>
          <a:p>
            <a:pPr>
              <a:buNone/>
            </a:pPr>
            <a:endParaRPr lang="en-US" b="1" dirty="0" smtClean="0"/>
          </a:p>
          <a:p>
            <a:pPr algn="ctr">
              <a:buNone/>
            </a:pPr>
            <a:r>
              <a:rPr lang="en-US" b="1" dirty="0" smtClean="0"/>
              <a:t>With an “Ouch” or Silence:</a:t>
            </a:r>
            <a:br>
              <a:rPr lang="en-US" b="1" dirty="0" smtClean="0"/>
            </a:br>
            <a:r>
              <a:rPr lang="en-US" b="1" dirty="0" smtClean="0"/>
              <a:t>Identifying Medical Conditions in Children with Autism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Presentation</a:t>
            </a:r>
            <a:endParaRPr lang="en-US" dirty="0"/>
          </a:p>
        </p:txBody>
      </p:sp>
      <p:sp>
        <p:nvSpPr>
          <p:cNvPr id="3" name="Content Placeholder 2"/>
          <p:cNvSpPr>
            <a:spLocks noGrp="1"/>
          </p:cNvSpPr>
          <p:nvPr>
            <p:ph idx="1"/>
          </p:nvPr>
        </p:nvSpPr>
        <p:spPr/>
        <p:txBody>
          <a:bodyPr/>
          <a:lstStyle/>
          <a:p>
            <a:r>
              <a:rPr lang="en-US" dirty="0" smtClean="0"/>
              <a:t>Discussion through patient examples of composite cases</a:t>
            </a:r>
          </a:p>
          <a:p>
            <a:r>
              <a:rPr lang="en-US" dirty="0" smtClean="0"/>
              <a:t>Medical Conditions in Autism</a:t>
            </a:r>
          </a:p>
          <a:p>
            <a:r>
              <a:rPr lang="en-US" dirty="0" smtClean="0"/>
              <a:t>The “Autism Friendly” Doctor</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One: Jesse</a:t>
            </a:r>
            <a:endParaRPr lang="en-US" dirty="0"/>
          </a:p>
        </p:txBody>
      </p:sp>
      <p:sp>
        <p:nvSpPr>
          <p:cNvPr id="3" name="Content Placeholder 2"/>
          <p:cNvSpPr>
            <a:spLocks noGrp="1"/>
          </p:cNvSpPr>
          <p:nvPr>
            <p:ph idx="1"/>
          </p:nvPr>
        </p:nvSpPr>
        <p:spPr/>
        <p:txBody>
          <a:bodyPr/>
          <a:lstStyle/>
          <a:p>
            <a:r>
              <a:rPr lang="en-US" dirty="0" smtClean="0"/>
              <a:t>10 year old nonverbal boy with</a:t>
            </a:r>
            <a:r>
              <a:rPr lang="en-US" dirty="0" smtClean="0"/>
              <a:t> autism </a:t>
            </a:r>
            <a:r>
              <a:rPr lang="en-US" dirty="0" smtClean="0"/>
              <a:t>s</a:t>
            </a:r>
            <a:r>
              <a:rPr lang="en-US" dirty="0" smtClean="0"/>
              <a:t>pectrum </a:t>
            </a:r>
            <a:r>
              <a:rPr lang="en-US" dirty="0" smtClean="0"/>
              <a:t>d</a:t>
            </a:r>
            <a:r>
              <a:rPr lang="en-US" dirty="0" smtClean="0"/>
              <a:t>isorder </a:t>
            </a:r>
            <a:r>
              <a:rPr lang="en-US" dirty="0" smtClean="0"/>
              <a:t>(ASD)</a:t>
            </a:r>
            <a:endParaRPr lang="en-US" dirty="0" smtClean="0"/>
          </a:p>
          <a:p>
            <a:r>
              <a:rPr lang="en-US" dirty="0" smtClean="0"/>
              <a:t>Admitted to </a:t>
            </a:r>
            <a:r>
              <a:rPr lang="en-US" dirty="0" smtClean="0"/>
              <a:t>inpatient psychiatric ward for </a:t>
            </a:r>
            <a:r>
              <a:rPr lang="en-US" dirty="0" smtClean="0"/>
              <a:t>worsening </a:t>
            </a:r>
            <a:r>
              <a:rPr lang="en-US" dirty="0" smtClean="0"/>
              <a:t>aggression</a:t>
            </a:r>
            <a:r>
              <a:rPr lang="en-US" dirty="0" smtClean="0"/>
              <a:t> </a:t>
            </a:r>
          </a:p>
          <a:p>
            <a:r>
              <a:rPr lang="en-US" dirty="0" smtClean="0"/>
              <a:t>Currently undergoing </a:t>
            </a:r>
            <a:r>
              <a:rPr lang="en-US" dirty="0" smtClean="0"/>
              <a:t>up </a:t>
            </a:r>
            <a:r>
              <a:rPr lang="en-US" dirty="0" smtClean="0"/>
              <a:t>titration of antipsychotic medication</a:t>
            </a:r>
          </a:p>
          <a:p>
            <a:r>
              <a:rPr lang="en-US" dirty="0" smtClean="0"/>
              <a:t>Careful history taking by psychiatrist with verbal parents and further medical workup</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Jesse</a:t>
            </a:r>
            <a:endParaRPr lang="en-US" dirty="0"/>
          </a:p>
        </p:txBody>
      </p:sp>
      <p:pic>
        <p:nvPicPr>
          <p:cNvPr id="4" name="Content Placeholder 3" descr="constipations.jpg"/>
          <p:cNvPicPr>
            <a:picLocks noGrp="1" noChangeAspect="1"/>
          </p:cNvPicPr>
          <p:nvPr>
            <p:ph idx="1"/>
          </p:nvPr>
        </p:nvPicPr>
        <p:blipFill>
          <a:blip r:embed="rId2"/>
          <a:srcRect l="-60773" r="-60773"/>
          <a:stretch>
            <a:fillRect/>
          </a:stretch>
        </p:blip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Jesse</a:t>
            </a:r>
            <a:endParaRPr lang="en-US" dirty="0"/>
          </a:p>
        </p:txBody>
      </p:sp>
      <p:sp>
        <p:nvSpPr>
          <p:cNvPr id="3" name="Content Placeholder 2"/>
          <p:cNvSpPr>
            <a:spLocks noGrp="1"/>
          </p:cNvSpPr>
          <p:nvPr>
            <p:ph idx="1"/>
          </p:nvPr>
        </p:nvSpPr>
        <p:spPr/>
        <p:txBody>
          <a:bodyPr/>
          <a:lstStyle/>
          <a:p>
            <a:r>
              <a:rPr lang="en-US" dirty="0" smtClean="0"/>
              <a:t>Recent dietary change to gluten free diet </a:t>
            </a:r>
            <a:r>
              <a:rPr lang="en-US" dirty="0" err="1" smtClean="0">
                <a:sym typeface="Wingdings"/>
              </a:rPr>
              <a:t></a:t>
            </a:r>
            <a:r>
              <a:rPr lang="en-US" dirty="0" smtClean="0">
                <a:sym typeface="Wingdings"/>
              </a:rPr>
              <a:t> increased flatulence </a:t>
            </a:r>
            <a:r>
              <a:rPr lang="en-US" dirty="0" err="1" smtClean="0">
                <a:sym typeface="Wingdings"/>
              </a:rPr>
              <a:t></a:t>
            </a:r>
            <a:r>
              <a:rPr lang="en-US" dirty="0" smtClean="0">
                <a:sym typeface="Wingdings"/>
              </a:rPr>
              <a:t> increased bullying in school</a:t>
            </a:r>
          </a:p>
          <a:p>
            <a:r>
              <a:rPr lang="en-US" dirty="0" smtClean="0">
                <a:sym typeface="Wingdings"/>
              </a:rPr>
              <a:t>Inappropriate increase in antipsychotic medication for behavioral disturbances and worsening constipation as a side effect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Points</a:t>
            </a:r>
            <a:endParaRPr lang="en-US" dirty="0"/>
          </a:p>
        </p:txBody>
      </p:sp>
      <p:sp>
        <p:nvSpPr>
          <p:cNvPr id="3" name="Content Placeholder 2"/>
          <p:cNvSpPr>
            <a:spLocks noGrp="1"/>
          </p:cNvSpPr>
          <p:nvPr>
            <p:ph idx="1"/>
          </p:nvPr>
        </p:nvSpPr>
        <p:spPr/>
        <p:txBody>
          <a:bodyPr/>
          <a:lstStyle/>
          <a:p>
            <a:r>
              <a:rPr lang="en-US" dirty="0" smtClean="0"/>
              <a:t>Psychiatrist </a:t>
            </a:r>
            <a:r>
              <a:rPr lang="en-US" dirty="0" smtClean="0"/>
              <a:t>did not automatically assume a psychiatric etiology of behavioral change</a:t>
            </a:r>
          </a:p>
          <a:p>
            <a:r>
              <a:rPr lang="en-US" dirty="0" smtClean="0"/>
              <a:t>Appropriate laboratory testing and radiology carried out based on clinical suspicion</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Two: Millie</a:t>
            </a:r>
            <a:endParaRPr lang="en-US" dirty="0"/>
          </a:p>
        </p:txBody>
      </p:sp>
      <p:sp>
        <p:nvSpPr>
          <p:cNvPr id="3" name="Content Placeholder 2"/>
          <p:cNvSpPr>
            <a:spLocks noGrp="1"/>
          </p:cNvSpPr>
          <p:nvPr>
            <p:ph idx="1"/>
          </p:nvPr>
        </p:nvSpPr>
        <p:spPr/>
        <p:txBody>
          <a:bodyPr/>
          <a:lstStyle/>
          <a:p>
            <a:r>
              <a:rPr lang="en-US" dirty="0" smtClean="0"/>
              <a:t>8 year old girl with ASD, minimally verbal</a:t>
            </a:r>
          </a:p>
          <a:p>
            <a:r>
              <a:rPr lang="en-US" dirty="0" smtClean="0"/>
              <a:t>Sent home from school for irritability and aggression towards other students</a:t>
            </a:r>
          </a:p>
          <a:p>
            <a:r>
              <a:rPr lang="en-US" dirty="0" smtClean="0"/>
              <a:t>Presented to her outpatient pediatrician’s with repetitive removal of her shoes and socks</a:t>
            </a:r>
          </a:p>
          <a:p>
            <a:r>
              <a:rPr lang="en-US" dirty="0" smtClean="0"/>
              <a:t>Physical examination revealed….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190</TotalTime>
  <Words>1001</Words>
  <Application>Microsoft Macintosh PowerPoint</Application>
  <PresentationFormat>On-screen Show (4:3)</PresentationFormat>
  <Paragraphs>122</Paragraphs>
  <Slides>23</Slides>
  <Notes>12</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Office Theme</vt:lpstr>
      <vt:lpstr> With an “Ouch” or Silence: Identifying Medical Conditions in Children with Autism </vt:lpstr>
      <vt:lpstr>Acknowledgements</vt:lpstr>
      <vt:lpstr>Slide 3</vt:lpstr>
      <vt:lpstr>Outline of Presentation</vt:lpstr>
      <vt:lpstr>Patient One: Jesse</vt:lpstr>
      <vt:lpstr>Jesse</vt:lpstr>
      <vt:lpstr>Jesse</vt:lpstr>
      <vt:lpstr>Take Home Points</vt:lpstr>
      <vt:lpstr>Patient Two: Millie</vt:lpstr>
      <vt:lpstr>Millie</vt:lpstr>
      <vt:lpstr>Take Home Points</vt:lpstr>
      <vt:lpstr>Patient Three: Benjamin</vt:lpstr>
      <vt:lpstr>Benjamin</vt:lpstr>
      <vt:lpstr>Patient Four: Priscilla</vt:lpstr>
      <vt:lpstr>Priscilla</vt:lpstr>
      <vt:lpstr>Patient Five: Max</vt:lpstr>
      <vt:lpstr>Take Home Points</vt:lpstr>
      <vt:lpstr>Patient Examples</vt:lpstr>
      <vt:lpstr>Slide 19</vt:lpstr>
      <vt:lpstr>ASD Friendly Doc</vt:lpstr>
      <vt:lpstr>Before The Visit</vt:lpstr>
      <vt:lpstr>During the Visit</vt:lpstr>
      <vt:lpstr>After the Visit</vt:lpstr>
    </vt:vector>
  </TitlesOfParts>
  <Company>Goldman Sachs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With an “Ouch” or Silence: Identifying Medical Conditions in Children with Autism </dc:title>
  <dc:creator>Louise Pitt</dc:creator>
  <cp:lastModifiedBy>Louise Pitt</cp:lastModifiedBy>
  <cp:revision>4</cp:revision>
  <dcterms:created xsi:type="dcterms:W3CDTF">2014-10-13T20:41:04Z</dcterms:created>
  <dcterms:modified xsi:type="dcterms:W3CDTF">2014-10-13T21:07:22Z</dcterms:modified>
</cp:coreProperties>
</file>